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62" r:id="rId5"/>
    <p:sldId id="268" r:id="rId6"/>
    <p:sldId id="272" r:id="rId7"/>
    <p:sldId id="269" r:id="rId8"/>
    <p:sldId id="270" r:id="rId9"/>
    <p:sldId id="274" r:id="rId10"/>
    <p:sldId id="275" r:id="rId11"/>
    <p:sldId id="264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7"/>
    <p:restoredTop sz="95102"/>
  </p:normalViewPr>
  <p:slideViewPr>
    <p:cSldViewPr snapToGrid="0">
      <p:cViewPr varScale="1">
        <p:scale>
          <a:sx n="107" d="100"/>
          <a:sy n="107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2A9C-DED8-6E4D-BB33-78A8BA6359B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735F-BA3E-3E44-BE8D-18394A7FC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3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2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6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0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" y="17665"/>
            <a:ext cx="12213826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/>
        </p:nvSpPr>
        <p:spPr>
          <a:xfrm>
            <a:off x="11807992" y="65087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25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2, 2023</a:t>
            </a:fld>
            <a:endParaRPr lang="en-US" sz="900" dirty="0"/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469673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" y="2413000"/>
            <a:ext cx="487680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0668" y="2413000"/>
            <a:ext cx="6561253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11617692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6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738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0477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999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000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766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60483" y="1666773"/>
            <a:ext cx="6882921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60647" y="2357805"/>
            <a:ext cx="6882104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760" y="3265001"/>
            <a:ext cx="11460481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760" y="5486400"/>
            <a:ext cx="1146048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6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7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6D5C-2A25-B19C-1AD4-334399105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55876-C7AE-FC07-49BF-9830299C7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358F-D51C-A3CF-FE58-B3C04E2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C919B-2899-0B04-8BC9-D15F4870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24C3-7327-4E01-E0E0-5542D86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2,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02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684437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11683652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153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2292351"/>
            <a:ext cx="5486400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7884" y="1601318"/>
            <a:ext cx="549551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5486400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7884" y="2292350"/>
            <a:ext cx="5494867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24" y="152044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224" y="297180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9337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9337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5450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5450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224" y="389238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3224" y="534374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9337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9337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5450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5450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9733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7816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5631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781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905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86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5771" y="1308100"/>
            <a:ext cx="6886229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2292351"/>
            <a:ext cx="4802369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" y="1600200"/>
            <a:ext cx="4802369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7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8/2/23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60481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97" y="0"/>
            <a:ext cx="12192000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2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3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ARM-DOE/ACT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M-DOE/A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34A51-D651-A4E1-DD39-D761861FA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data Community Toolkit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ABDB2-88CE-1335-5FAA-CC252290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8" y="3878201"/>
            <a:ext cx="3417572" cy="1604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32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4606-7FAC-9C43-713A-1DA02531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D3E7-6B81-BDAE-9831-2C9EDF2E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303439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funnel citations to the papers behind the algorithms</a:t>
            </a:r>
          </a:p>
          <a:p>
            <a:pPr lvl="1"/>
            <a:r>
              <a:rPr lang="en-US" dirty="0"/>
              <a:t>Where we have the information, we have a “Reference” section in our documentation that point to the papers or technical reports the code is based 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Contributors get added to the Author list on the DOI</a:t>
            </a:r>
          </a:p>
          <a:p>
            <a:pPr lvl="1"/>
            <a:r>
              <a:rPr lang="en-US" dirty="0"/>
              <a:t>Citation is auto-generated with each new release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 test coverage stays above 90%</a:t>
            </a:r>
          </a:p>
          <a:p>
            <a:endParaRPr lang="en-US" dirty="0"/>
          </a:p>
          <a:p>
            <a:r>
              <a:rPr lang="en-US" dirty="0"/>
              <a:t>Vulnerability and antivirus scanning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69FF19-66D1-B3BD-14C4-339C2E11698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677668" y="1600199"/>
            <a:ext cx="6514332" cy="1528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74ADBF-0F4E-109B-F2F0-F532037FC216}"/>
              </a:ext>
            </a:extLst>
          </p:cNvPr>
          <p:cNvSpPr/>
          <p:nvPr/>
        </p:nvSpPr>
        <p:spPr>
          <a:xfrm>
            <a:off x="5677668" y="342900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Adam Theisen, Ken Kehoe, Zach Sherman, Bobby Jackson, Max Grover, Corey </a:t>
            </a:r>
            <a:r>
              <a:rPr lang="en-US" sz="1600" dirty="0" err="1"/>
              <a:t>Godine</a:t>
            </a:r>
            <a:r>
              <a:rPr lang="en-US" sz="1600" dirty="0"/>
              <a:t>, Alyssa J. </a:t>
            </a:r>
            <a:r>
              <a:rPr lang="en-US" sz="1600" dirty="0" err="1"/>
              <a:t>Sockol</a:t>
            </a:r>
            <a:r>
              <a:rPr lang="en-US" sz="1600" dirty="0"/>
              <a:t>, Jason </a:t>
            </a:r>
            <a:r>
              <a:rPr lang="en-US" sz="1600" dirty="0" err="1"/>
              <a:t>Hemedinger</a:t>
            </a:r>
            <a:r>
              <a:rPr lang="en-US" sz="1600" dirty="0"/>
              <a:t>, Joe O'Brien, Jenni </a:t>
            </a:r>
            <a:r>
              <a:rPr lang="en-US" sz="1600" dirty="0" err="1"/>
              <a:t>Kyrouac</a:t>
            </a:r>
            <a:r>
              <a:rPr lang="en-US" sz="1600" dirty="0"/>
              <a:t>, Denny </a:t>
            </a:r>
            <a:r>
              <a:rPr lang="en-US" sz="1600" dirty="0" err="1"/>
              <a:t>Hackel</a:t>
            </a:r>
            <a:r>
              <a:rPr lang="en-US" sz="1600" dirty="0"/>
              <a:t>, &amp; Michael </a:t>
            </a:r>
            <a:r>
              <a:rPr lang="en-US" sz="1600" dirty="0" err="1"/>
              <a:t>Giansiracusa</a:t>
            </a:r>
            <a:r>
              <a:rPr lang="en-US" sz="1600" dirty="0"/>
              <a:t>. (2023). ARM-DOE/ACT: ACT Release v1.5.1 (v1.5.1). </a:t>
            </a:r>
            <a:r>
              <a:rPr lang="en-US" sz="1600" dirty="0" err="1"/>
              <a:t>Zenodo</a:t>
            </a:r>
            <a:r>
              <a:rPr lang="en-US" sz="1600" dirty="0"/>
              <a:t>. https://</a:t>
            </a:r>
            <a:r>
              <a:rPr lang="en-US" sz="1600" dirty="0" err="1"/>
              <a:t>doi.org</a:t>
            </a:r>
            <a:r>
              <a:rPr lang="en-US" sz="1600" dirty="0"/>
              <a:t>/10.5281/zenodo.8117547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6B953-B012-84F6-0A88-1AAEDFCF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68" y="5062647"/>
            <a:ext cx="1257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83DB1-F021-A26B-B478-84C505AB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the current ACT Contributors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4E91F7-A432-AF6A-EC7C-2E707694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94" y="2412606"/>
            <a:ext cx="3187700" cy="71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452BAE-649A-5BC6-62E5-DB9BB779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94" y="3008305"/>
            <a:ext cx="31369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3F38FA-60B0-FE1A-9B73-1572FA69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94" y="5090703"/>
            <a:ext cx="749007" cy="8415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21C88A-ACF4-5559-869D-3A9C28C3AED8}"/>
              </a:ext>
            </a:extLst>
          </p:cNvPr>
          <p:cNvSpPr txBox="1"/>
          <p:nvPr/>
        </p:nvSpPr>
        <p:spPr>
          <a:xfrm>
            <a:off x="6372694" y="6073477"/>
            <a:ext cx="511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Michael </a:t>
            </a:r>
            <a:r>
              <a:rPr lang="en-US" sz="1400" dirty="0" err="1"/>
              <a:t>Giansiracusa</a:t>
            </a:r>
            <a:r>
              <a:rPr lang="en-US" sz="1400" dirty="0"/>
              <a:t> (Oak Ridge National Laboratory)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F1C6-70C5-D5EF-81CF-8FC2E5EA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694" y="3772536"/>
            <a:ext cx="3644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F4421-F4EF-383F-7745-C95FA8DFE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544" y="1676006"/>
            <a:ext cx="34290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CC320-8DEC-126F-EC42-5B0B85B4A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2544" y="2408618"/>
            <a:ext cx="3632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FDF57-8585-7424-E20B-1576744BE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2544" y="3123806"/>
            <a:ext cx="3657600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4DE3A0-4747-1472-C34F-224A3B9A8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2544" y="3830892"/>
            <a:ext cx="34544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A3EF07-E87A-B382-A276-60DE21A30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2544" y="4511628"/>
            <a:ext cx="3213100" cy="711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65EF3C-71C3-8C97-0C46-7D2F5557A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544" y="5162244"/>
            <a:ext cx="31115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37746C-CBA8-EC8D-5866-79CABC026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2694" y="1676006"/>
            <a:ext cx="30226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4BD9C2-F7D1-66EA-2470-9FBC307F0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694" y="4449673"/>
            <a:ext cx="275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D3729-AF7F-17E8-EF0E-90417A7FD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future ACT contributors!</a:t>
            </a:r>
          </a:p>
        </p:txBody>
      </p:sp>
    </p:spTree>
    <p:extLst>
      <p:ext uri="{BB962C8B-B14F-4D97-AF65-F5344CB8AC3E}">
        <p14:creationId xmlns:p14="http://schemas.microsoft.com/office/powerpoint/2010/main" val="20539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2FF82-A80C-9DB4-E238-D229454F3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208D2-F2B2-4B28-5615-5E5BD7004BA4}"/>
              </a:ext>
            </a:extLst>
          </p:cNvPr>
          <p:cNvSpPr txBox="1"/>
          <p:nvPr/>
        </p:nvSpPr>
        <p:spPr>
          <a:xfrm>
            <a:off x="231648" y="3701549"/>
            <a:ext cx="4303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https://github.com/ARM-DOE/ACT</a:t>
            </a:r>
            <a:r>
              <a:rPr lang="en-US" sz="20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27AB3-CF3A-1E64-9DA4-D9EF7D19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28" y="2254459"/>
            <a:ext cx="236220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A5C28-24E0-6501-D8FD-514734D65E6C}"/>
              </a:ext>
            </a:extLst>
          </p:cNvPr>
          <p:cNvSpPr txBox="1"/>
          <p:nvPr/>
        </p:nvSpPr>
        <p:spPr>
          <a:xfrm>
            <a:off x="10728145" y="262287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act-</a:t>
            </a:r>
            <a:r>
              <a:rPr lang="en-US" sz="16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atmos</a:t>
            </a:r>
            <a:endParaRPr lang="en-US" sz="3200" b="1" dirty="0">
              <a:solidFill>
                <a:srgbClr val="194173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DCF17-2371-6843-C78A-C2A933F5E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72" y="4282784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DEE3F-7E9D-4B2D-D072-BE155DBE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428" y="656682"/>
            <a:ext cx="16002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09A67-3653-34CE-5937-6B35275BE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992" y="1190004"/>
            <a:ext cx="1392636" cy="248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59B39-3C32-3A60-093B-C33894F28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1044" y="1726452"/>
            <a:ext cx="1591584" cy="248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7626D-E1EC-93D7-7E03-D9203CAE6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862" y="2634915"/>
            <a:ext cx="2900766" cy="9535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578F5-2C75-441B-68FA-DDA092B7B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4234" y="3764432"/>
            <a:ext cx="3948394" cy="25744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753ABD-9C11-B7A1-1C83-A6390238431D}"/>
              </a:ext>
            </a:extLst>
          </p:cNvPr>
          <p:cNvSpPr txBox="1"/>
          <p:nvPr/>
        </p:nvSpPr>
        <p:spPr>
          <a:xfrm>
            <a:off x="8225028" y="4225354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Image courtesy of star-</a:t>
            </a:r>
            <a:r>
              <a:rPr lang="en-US" sz="1100" i="1" dirty="0" err="1"/>
              <a:t>history.com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5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0487-66C0-124B-4B8E-A16E903A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data Community Toolkit (ACT)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60A-F61B-FDF7-2591-1EEA1ADB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library for working with time-series data from atmospheric research instrumentation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DD49A-19B4-5E4D-6205-F1F057C6FACA}"/>
              </a:ext>
            </a:extLst>
          </p:cNvPr>
          <p:cNvSpPr txBox="1"/>
          <p:nvPr/>
        </p:nvSpPr>
        <p:spPr>
          <a:xfrm>
            <a:off x="4565186" y="6502943"/>
            <a:ext cx="3301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https://github.com/ARM-DOE/ACT</a:t>
            </a:r>
            <a:r>
              <a:rPr lang="en-US" sz="1400" dirty="0"/>
              <a:t>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26F3110-71E9-1124-1ED0-5B85F18C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7543"/>
            <a:ext cx="12198907" cy="45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5841-C76A-143A-6D91-60AE0B0E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991A-CCC4-63CB-6411-E86DF12A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ARM’s Live Data Webservice</a:t>
            </a:r>
          </a:p>
          <a:p>
            <a:r>
              <a:rPr lang="en-US" dirty="0"/>
              <a:t>NOAA’s Physical Sciences Laboratory Profiler Network</a:t>
            </a:r>
          </a:p>
          <a:p>
            <a:r>
              <a:rPr lang="en-US" dirty="0"/>
              <a:t>NSF’s National Ecological Observatory Network (NEON)</a:t>
            </a:r>
          </a:p>
          <a:p>
            <a:r>
              <a:rPr lang="en-US" dirty="0"/>
              <a:t>EPA’s </a:t>
            </a:r>
            <a:r>
              <a:rPr lang="en-US" dirty="0" err="1"/>
              <a:t>AirNow</a:t>
            </a:r>
            <a:endParaRPr lang="en-US" dirty="0"/>
          </a:p>
          <a:p>
            <a:r>
              <a:rPr lang="en-US" dirty="0"/>
              <a:t>Automated Surface Observing System (ASOS)</a:t>
            </a:r>
            <a:br>
              <a:rPr lang="en-US" dirty="0"/>
            </a:br>
            <a:r>
              <a:rPr lang="en-US" dirty="0"/>
              <a:t>Iowa Environmental API</a:t>
            </a:r>
          </a:p>
          <a:p>
            <a:r>
              <a:rPr lang="en-US" dirty="0"/>
              <a:t>NOAA’s Surface Radiation Budget Network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3ED7F-0E47-35A1-6F02-F40B3BC8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33" y="2423472"/>
            <a:ext cx="5190738" cy="292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EA60D-810A-E8C8-D359-2D0EE81C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78" y="2392578"/>
            <a:ext cx="5361363" cy="3285696"/>
          </a:xfrm>
          <a:prstGeom prst="rect">
            <a:avLst/>
          </a:prstGeom>
        </p:spPr>
      </p:pic>
      <p:pic>
        <p:nvPicPr>
          <p:cNvPr id="1026" name="Picture 2" descr="2021_04_Graphic_Domain_Map Field sites_w_rivers_png">
            <a:extLst>
              <a:ext uri="{FF2B5EF4-FFF2-40B4-BE49-F238E27FC236}">
                <a16:creationId xmlns:a16="http://schemas.microsoft.com/office/drawing/2014/main" id="{A83B7E9E-F1EE-9536-71FA-8A47365A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583" y="2474850"/>
            <a:ext cx="5302751" cy="28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C7126-3873-7359-1B1E-2E6594927094}"/>
              </a:ext>
            </a:extLst>
          </p:cNvPr>
          <p:cNvSpPr txBox="1"/>
          <p:nvPr/>
        </p:nvSpPr>
        <p:spPr>
          <a:xfrm>
            <a:off x="9012925" y="6581001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courtesy of respective organizations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D7A25-8F84-90D7-B2BC-130CE0F23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273" y="2504184"/>
            <a:ext cx="5455369" cy="306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75D28-7E6C-A6EB-138A-2F4E5EF5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717" y="1862203"/>
            <a:ext cx="5455370" cy="4047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4BA9-7D4D-E8F7-79DB-DE71B713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250" y="2308416"/>
            <a:ext cx="5558837" cy="31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A84E-3951-B417-6FCE-E3261868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5C05-20EF-60BA-966E-AC93527A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are downloaded and read in to an Xarray Dataset, the rest of the ACT library can easily be used across organizations to explore the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C175-33AA-7B2C-6629-39FCC180CEDD}"/>
              </a:ext>
            </a:extLst>
          </p:cNvPr>
          <p:cNvGrpSpPr/>
          <p:nvPr/>
        </p:nvGrpSpPr>
        <p:grpSpPr>
          <a:xfrm>
            <a:off x="2248930" y="2273644"/>
            <a:ext cx="7648831" cy="4572000"/>
            <a:chOff x="2248930" y="2273644"/>
            <a:chExt cx="7648831" cy="457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56A1F6-1A15-8598-778F-1E43CCD46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103" y="2774660"/>
              <a:ext cx="7335795" cy="407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A1747E-DF0B-ABE4-4385-F2D5858214A1}"/>
                </a:ext>
              </a:extLst>
            </p:cNvPr>
            <p:cNvSpPr txBox="1"/>
            <p:nvPr/>
          </p:nvSpPr>
          <p:spPr>
            <a:xfrm>
              <a:off x="2248930" y="2273644"/>
              <a:ext cx="7648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NOAA Radar and Disdrometer Data from the SAIL and SPLASH Campaigns in Crested Butte, CO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F4AEF8-AFE5-F82C-3659-3592B5BF8EEA}"/>
              </a:ext>
            </a:extLst>
          </p:cNvPr>
          <p:cNvGrpSpPr/>
          <p:nvPr/>
        </p:nvGrpSpPr>
        <p:grpSpPr>
          <a:xfrm>
            <a:off x="2859745" y="2363450"/>
            <a:ext cx="6472510" cy="4434033"/>
            <a:chOff x="6877327" y="2363450"/>
            <a:chExt cx="6472510" cy="4434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B5CE4-9742-6CE7-FC89-85981E72F8BD}"/>
                </a:ext>
              </a:extLst>
            </p:cNvPr>
            <p:cNvSpPr txBox="1"/>
            <p:nvPr/>
          </p:nvSpPr>
          <p:spPr>
            <a:xfrm>
              <a:off x="6877327" y="2363450"/>
              <a:ext cx="647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EPA Ozone Measurements from Crested Butte, CO</a:t>
              </a:r>
            </a:p>
          </p:txBody>
        </p:sp>
        <p:pic>
          <p:nvPicPr>
            <p:cNvPr id="10" name="Google Shape;97;p1">
              <a:extLst>
                <a:ext uri="{FF2B5EF4-FFF2-40B4-BE49-F238E27FC236}">
                  <a16:creationId xmlns:a16="http://schemas.microsoft.com/office/drawing/2014/main" id="{AA1EB773-4D8A-8E09-041F-191A082477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32" r="7782"/>
            <a:stretch/>
          </p:blipFill>
          <p:spPr>
            <a:xfrm>
              <a:off x="6877327" y="2797902"/>
              <a:ext cx="6472510" cy="3999581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D98FC-1896-AEBB-EF31-61EA3109C0BE}"/>
              </a:ext>
            </a:extLst>
          </p:cNvPr>
          <p:cNvGrpSpPr/>
          <p:nvPr/>
        </p:nvGrpSpPr>
        <p:grpSpPr>
          <a:xfrm>
            <a:off x="10174945" y="4584357"/>
            <a:ext cx="1925595" cy="2273643"/>
            <a:chOff x="10174945" y="4584357"/>
            <a:chExt cx="1925595" cy="2273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C37662-A4BC-7ABD-E368-723F267EB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4945" y="4953000"/>
              <a:ext cx="1905000" cy="1905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A2227-2A1B-DBD4-AC9F-12E9B049753D}"/>
                </a:ext>
              </a:extLst>
            </p:cNvPr>
            <p:cNvSpPr txBox="1"/>
            <p:nvPr/>
          </p:nvSpPr>
          <p:spPr>
            <a:xfrm>
              <a:off x="10195540" y="4584357"/>
              <a:ext cx="190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ACT blog post by Zach Sherman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8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sgpceilC1.b1 backscatter on 20170114">
            <a:extLst>
              <a:ext uri="{FF2B5EF4-FFF2-40B4-BE49-F238E27FC236}">
                <a16:creationId xmlns:a16="http://schemas.microsoft.com/office/drawing/2014/main" id="{B749AFCF-4EEC-3055-BA9E-0B923197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087" y="4569945"/>
            <a:ext cx="5957917" cy="19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856D7-E83B-1734-393C-B5507C05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11" name="Picture 2" descr="sgpmetE13.b1 temp_mean on 20190101, sgpmetE13.b1 temp_std on 20190101, sgpmetE13.b1 rh_mean on 20190101, sgpmetE13.b1 rh_std on 20190101, sgpmetE13.b1 wdir_vec_mean on 20190101, sgpmetE13.b1 wdir_vec_std on 20190101">
            <a:extLst>
              <a:ext uri="{FF2B5EF4-FFF2-40B4-BE49-F238E27FC236}">
                <a16:creationId xmlns:a16="http://schemas.microsoft.com/office/drawing/2014/main" id="{54B61BE7-20D4-102E-40A3-EED4798C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67862"/>
            <a:ext cx="3885207" cy="25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gpmetE13.b1 temp_mean on 20190101">
            <a:extLst>
              <a:ext uri="{FF2B5EF4-FFF2-40B4-BE49-F238E27FC236}">
                <a16:creationId xmlns:a16="http://schemas.microsoft.com/office/drawing/2014/main" id="{96E920F6-4C7E-54EB-ED92-3F88D98E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4922" y="1321314"/>
            <a:ext cx="4190551" cy="27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wpsondewnpnC3.b1 on 20060119, sonde_darwin on 20060119">
            <a:extLst>
              <a:ext uri="{FF2B5EF4-FFF2-40B4-BE49-F238E27FC236}">
                <a16:creationId xmlns:a16="http://schemas.microsoft.com/office/drawing/2014/main" id="{65A0028C-F493-6085-9F11-4ACC48F1B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13" b="5260"/>
          <a:stretch/>
        </p:blipFill>
        <p:spPr bwMode="auto">
          <a:xfrm>
            <a:off x="0" y="1329590"/>
            <a:ext cx="2605201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nsasurfspecalb1mlawerC1.c1 surface_albedo_mfr_narrowband_10m on 20160609">
            <a:extLst>
              <a:ext uri="{FF2B5EF4-FFF2-40B4-BE49-F238E27FC236}">
                <a16:creationId xmlns:a16="http://schemas.microsoft.com/office/drawing/2014/main" id="{3C73FD07-8660-1634-5DD1-665A8535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938" y="1329590"/>
            <a:ext cx="2938272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ean of temp_mean (degC) by  wdir_vec_mean from 20190101 to 20190107, Median of temp_mean (degC) by  wdir_vec_mean from 20190101 to 20190107, Standard Deviation of temp_mean (degC) by  wdir_vec_mean from 20190101 to 20190107, Heatmap of temp_mean (degC) by  wdir_vec_mean from 20190101 to 20190107, Mean of temp_mean (degC) by  wdir_vec_mean from 20190101 to 20190107, Boxplot of temp_mean (degC) by  wdir_vec_mean from 20190101 to 20190107">
            <a:extLst>
              <a:ext uri="{FF2B5EF4-FFF2-40B4-BE49-F238E27FC236}">
                <a16:creationId xmlns:a16="http://schemas.microsoft.com/office/drawing/2014/main" id="{4E3AF768-4729-78BF-DADC-0D1E1561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0125" y="4519328"/>
            <a:ext cx="3741875" cy="23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gpsondewnpnC1.b1 on 20190101">
            <a:extLst>
              <a:ext uri="{FF2B5EF4-FFF2-40B4-BE49-F238E27FC236}">
                <a16:creationId xmlns:a16="http://schemas.microsoft.com/office/drawing/2014/main" id="{5877C382-0C28-E984-B9C2-D91F5596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859" y="1662557"/>
            <a:ext cx="2815446" cy="21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046E-20DD-9D97-6137-4C9F2CAE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– Latest Additions!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B72284-5522-8005-53C5-EB944F4A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1" y="1376566"/>
            <a:ext cx="4536141" cy="548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E48CB3-65BD-4B05-A058-6FA80E5D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1353192"/>
            <a:ext cx="3099369" cy="251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gpsondewnpnC1.b1 on 20190101">
            <a:extLst>
              <a:ext uri="{FF2B5EF4-FFF2-40B4-BE49-F238E27FC236}">
                <a16:creationId xmlns:a16="http://schemas.microsoft.com/office/drawing/2014/main" id="{89C67BAE-1E43-3978-FA47-346E7AA4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79" y="1353192"/>
            <a:ext cx="3302552" cy="24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222E6A2-E803-1858-DA8B-2F5885E4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3865135"/>
            <a:ext cx="6766326" cy="2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6BBB-CC80-5CA2-8586-4CFD9F6A839A}"/>
              </a:ext>
            </a:extLst>
          </p:cNvPr>
          <p:cNvSpPr txBox="1"/>
          <p:nvPr/>
        </p:nvSpPr>
        <p:spPr>
          <a:xfrm>
            <a:off x="1510839" y="1376566"/>
            <a:ext cx="194476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Groupby</a:t>
            </a:r>
            <a:r>
              <a:rPr lang="en-US" sz="1800" dirty="0"/>
              <a:t> </a:t>
            </a:r>
            <a:r>
              <a:rPr lang="en-US" sz="20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27360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CC20-6EE2-C431-D1A1-ECFE500E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7BCE-0D98-4501-59CB-AD75E287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200"/>
            <a:ext cx="4514763" cy="2055538"/>
          </a:xfrm>
        </p:spPr>
        <p:txBody>
          <a:bodyPr>
            <a:normAutofit/>
          </a:bodyPr>
          <a:lstStyle/>
          <a:p>
            <a:r>
              <a:rPr lang="en-US" dirty="0"/>
              <a:t>Variety of tests and filtering that can be applied to data in the Dataset</a:t>
            </a:r>
          </a:p>
          <a:p>
            <a:pPr lvl="1"/>
            <a:r>
              <a:rPr lang="en-US" dirty="0"/>
              <a:t>Following CF-standards with bit-packed QC and can be flexible to incorporate other QC methods</a:t>
            </a:r>
          </a:p>
        </p:txBody>
      </p:sp>
      <p:pic>
        <p:nvPicPr>
          <p:cNvPr id="2050" name="Picture 2" descr="sgpbrsC1.b1 down_short_hemisp on 20190705">
            <a:extLst>
              <a:ext uri="{FF2B5EF4-FFF2-40B4-BE49-F238E27FC236}">
                <a16:creationId xmlns:a16="http://schemas.microsoft.com/office/drawing/2014/main" id="{971D7E2A-B7FD-F397-3407-337284100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1"/>
          <a:stretch/>
        </p:blipFill>
        <p:spPr bwMode="auto">
          <a:xfrm>
            <a:off x="5244617" y="1600200"/>
            <a:ext cx="6947383" cy="50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86B85D7-D950-618D-1148-553716A0C8A0}"/>
              </a:ext>
            </a:extLst>
          </p:cNvPr>
          <p:cNvGrpSpPr/>
          <p:nvPr/>
        </p:nvGrpSpPr>
        <p:grpSpPr>
          <a:xfrm>
            <a:off x="487680" y="4101084"/>
            <a:ext cx="4309872" cy="2055538"/>
            <a:chOff x="195072" y="4230031"/>
            <a:chExt cx="4309872" cy="20555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7578A-AAE6-FCAB-2257-6F528AADA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9406" y="4230031"/>
              <a:ext cx="2055538" cy="20555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21636-5FA7-210C-1E25-7DCDD071D05C}"/>
                </a:ext>
              </a:extLst>
            </p:cNvPr>
            <p:cNvSpPr txBox="1"/>
            <p:nvPr/>
          </p:nvSpPr>
          <p:spPr>
            <a:xfrm>
              <a:off x="195072" y="4657635"/>
              <a:ext cx="270662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dirty="0"/>
                <a:t>Example on applying Baseline Surface Radiation Network (BSRN) quality control</a:t>
              </a:r>
            </a:p>
            <a:p>
              <a:pPr marL="0" indent="0">
                <a:buNone/>
              </a:pPr>
              <a:r>
                <a:rPr lang="en-US" sz="1800" dirty="0"/>
                <a:t>– Ken Kehoe</a:t>
              </a:r>
            </a:p>
          </p:txBody>
        </p:sp>
      </p:grpSp>
      <p:sp>
        <p:nvSpPr>
          <p:cNvPr id="9" name="Frame 8">
            <a:extLst>
              <a:ext uri="{FF2B5EF4-FFF2-40B4-BE49-F238E27FC236}">
                <a16:creationId xmlns:a16="http://schemas.microsoft.com/office/drawing/2014/main" id="{3CC23B47-2F97-A0E5-8786-0F69AC8584C5}"/>
              </a:ext>
            </a:extLst>
          </p:cNvPr>
          <p:cNvSpPr/>
          <p:nvPr/>
        </p:nvSpPr>
        <p:spPr>
          <a:xfrm>
            <a:off x="374229" y="4101084"/>
            <a:ext cx="4514763" cy="2055538"/>
          </a:xfrm>
          <a:prstGeom prst="frame">
            <a:avLst>
              <a:gd name="adj1" fmla="val 4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5576-2C45-28B9-1F35-EFFC13CD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BCBA-493E-383C-1253-C9F4BCC2D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Advanced calculations that would not constitute an individual repository (keep it relatively simple)</a:t>
            </a:r>
          </a:p>
          <a:p>
            <a:r>
              <a:rPr lang="en-US" dirty="0"/>
              <a:t>Current Examples (subset)</a:t>
            </a:r>
          </a:p>
          <a:p>
            <a:pPr lvl="1"/>
            <a:r>
              <a:rPr lang="en-US" dirty="0"/>
              <a:t>Wind profiles from scanning doppler lidar high elevation PPI scans – Newsom et al. 2016</a:t>
            </a:r>
          </a:p>
          <a:p>
            <a:pPr lvl="1"/>
            <a:r>
              <a:rPr lang="en-US" dirty="0"/>
              <a:t>Planetary boundary layer from radiosondes – Liu and Liang 2010</a:t>
            </a:r>
          </a:p>
          <a:p>
            <a:pPr lvl="1"/>
            <a:r>
              <a:rPr lang="en-US" dirty="0"/>
              <a:t>Sea Surface Temperatures from dual-Infrared Radiometer on a ship</a:t>
            </a:r>
          </a:p>
          <a:p>
            <a:pPr lvl="1"/>
            <a:r>
              <a:rPr lang="en-US" dirty="0"/>
              <a:t>Infrared sky temperature from an Atmospheric Emitted Radiance Interferometer (AERI)</a:t>
            </a:r>
          </a:p>
          <a:p>
            <a:pPr lvl="1"/>
            <a:r>
              <a:rPr lang="en-US" dirty="0"/>
              <a:t>And more!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031EE-236F-94E9-E6FD-0B4641775A6B}"/>
              </a:ext>
            </a:extLst>
          </p:cNvPr>
          <p:cNvGrpSpPr/>
          <p:nvPr/>
        </p:nvGrpSpPr>
        <p:grpSpPr>
          <a:xfrm>
            <a:off x="6962519" y="1487165"/>
            <a:ext cx="4484865" cy="5205744"/>
            <a:chOff x="7208061" y="1429008"/>
            <a:chExt cx="4484865" cy="5205744"/>
          </a:xfrm>
        </p:grpSpPr>
        <p:pic>
          <p:nvPicPr>
            <p:cNvPr id="6" name="Google Shape;110;p1">
              <a:extLst>
                <a:ext uri="{FF2B5EF4-FFF2-40B4-BE49-F238E27FC236}">
                  <a16:creationId xmlns:a16="http://schemas.microsoft.com/office/drawing/2014/main" id="{B048268D-A9BA-A23E-1074-710A5770AB7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84249" y="4714047"/>
              <a:ext cx="3841411" cy="1920705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FE268F2-89BC-7CB0-0EEC-F106916ED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51116" y="1429008"/>
              <a:ext cx="2307683" cy="19999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23B7E1-EE5B-B8F5-41A6-6D5BCF7F2444}"/>
                </a:ext>
              </a:extLst>
            </p:cNvPr>
            <p:cNvSpPr txBox="1"/>
            <p:nvPr/>
          </p:nvSpPr>
          <p:spPr>
            <a:xfrm>
              <a:off x="10558393" y="2092567"/>
              <a:ext cx="1134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Doppler Lidar PPI</a:t>
              </a:r>
            </a:p>
            <a:p>
              <a:r>
                <a:rPr lang="en-US" sz="1000" dirty="0"/>
                <a:t>(Courtesy of ARM DQ Office)</a:t>
              </a:r>
              <a:endParaRPr lang="en-US" sz="1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9B8C68-007A-F202-08B3-2F7E591B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8061" y="3638506"/>
              <a:ext cx="3993789" cy="727101"/>
            </a:xfrm>
            <a:prstGeom prst="rect">
              <a:avLst/>
            </a:prstGeom>
          </p:spPr>
        </p:pic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2475B5D8-7BA7-F5BF-3E13-8A9F0040CCE5}"/>
                </a:ext>
              </a:extLst>
            </p:cNvPr>
            <p:cNvSpPr/>
            <p:nvPr/>
          </p:nvSpPr>
          <p:spPr>
            <a:xfrm>
              <a:off x="9070846" y="3481534"/>
              <a:ext cx="268221" cy="313944"/>
            </a:xfrm>
            <a:prstGeom prst="mathPlu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qual 9">
              <a:extLst>
                <a:ext uri="{FF2B5EF4-FFF2-40B4-BE49-F238E27FC236}">
                  <a16:creationId xmlns:a16="http://schemas.microsoft.com/office/drawing/2014/main" id="{6297C482-1E33-D4F4-4396-9FDFE3BAC4F5}"/>
                </a:ext>
              </a:extLst>
            </p:cNvPr>
            <p:cNvSpPr/>
            <p:nvPr/>
          </p:nvSpPr>
          <p:spPr>
            <a:xfrm>
              <a:off x="9070846" y="4282723"/>
              <a:ext cx="280411" cy="303929"/>
            </a:xfrm>
            <a:prstGeom prst="mathEqual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D057-6506-D217-B77E-3D0B8332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B937-5847-4C64-6CEF-E8A48BC6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6369471" cy="4572000"/>
          </a:xfrm>
        </p:spPr>
        <p:txBody>
          <a:bodyPr/>
          <a:lstStyle/>
          <a:p>
            <a:r>
              <a:rPr lang="en-US" dirty="0"/>
              <a:t>General utilizes that don’t fall into the other categories</a:t>
            </a:r>
          </a:p>
          <a:p>
            <a:pPr lvl="1"/>
            <a:r>
              <a:rPr lang="en-US" dirty="0"/>
              <a:t>Precipitation accumulation</a:t>
            </a:r>
          </a:p>
          <a:p>
            <a:pPr lvl="1"/>
            <a:r>
              <a:rPr lang="en-US" dirty="0"/>
              <a:t>Weighted averages</a:t>
            </a:r>
          </a:p>
          <a:p>
            <a:pPr lvl="1"/>
            <a:r>
              <a:rPr lang="en-US" dirty="0"/>
              <a:t>Decode present weather observations</a:t>
            </a:r>
          </a:p>
          <a:p>
            <a:pPr lvl="1"/>
            <a:r>
              <a:rPr lang="en-US" dirty="0"/>
              <a:t>Adding solar variables to denote day, night, dawn, and dusk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Planck converters</a:t>
            </a:r>
          </a:p>
          <a:p>
            <a:pPr lvl="1"/>
            <a:r>
              <a:rPr lang="en-US" dirty="0"/>
              <a:t>Datetime/ARM time converters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5122" name="Picture 2" descr="weighted weighted_mean_accumulated on 20190101">
            <a:extLst>
              <a:ext uri="{FF2B5EF4-FFF2-40B4-BE49-F238E27FC236}">
                <a16:creationId xmlns:a16="http://schemas.microsoft.com/office/drawing/2014/main" id="{3FBB3427-8F2E-F2C3-05E2-61970DC5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7667" r="8148" b="4667"/>
          <a:stretch/>
        </p:blipFill>
        <p:spPr bwMode="auto">
          <a:xfrm>
            <a:off x="6131058" y="1828798"/>
            <a:ext cx="6060942" cy="41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2A832-0A19-7BAE-D881-1F345DBF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16" y="2354578"/>
            <a:ext cx="5710488" cy="30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Triennial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M_Triennial" id="{E72D278F-6694-D245-8352-B40D35DD6D14}" vid="{26855072-7A80-5046-BF44-D9D4C2BC54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ARM_Triennial</Template>
  <TotalTime>24180</TotalTime>
  <Words>495</Words>
  <Application>Microsoft Macintosh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ARM_Triennial</vt:lpstr>
      <vt:lpstr>Atmospheric data Community Toolkit</vt:lpstr>
      <vt:lpstr>Atmospheric data Community Toolkit (ACT)</vt:lpstr>
      <vt:lpstr>Discovery</vt:lpstr>
      <vt:lpstr>Visualizations</vt:lpstr>
      <vt:lpstr>Visualizations</vt:lpstr>
      <vt:lpstr>Visualizations – Latest Additions!</vt:lpstr>
      <vt:lpstr>Quality Control</vt:lpstr>
      <vt:lpstr>Retrievals</vt:lpstr>
      <vt:lpstr>Utilities</vt:lpstr>
      <vt:lpstr>Core Practices</vt:lpstr>
      <vt:lpstr>Thank you to the current ACT Contributors</vt:lpstr>
      <vt:lpstr>Welcome to future ACT contributors!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Communities Through Data Discovery and Visualization Using ACT</dc:title>
  <dc:creator>Theisen, Adam K</dc:creator>
  <cp:lastModifiedBy>Theisen, Adam K</cp:lastModifiedBy>
  <cp:revision>49</cp:revision>
  <dcterms:created xsi:type="dcterms:W3CDTF">2022-11-21T18:53:56Z</dcterms:created>
  <dcterms:modified xsi:type="dcterms:W3CDTF">2023-08-02T20:16:06Z</dcterms:modified>
</cp:coreProperties>
</file>